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63" r:id="rId5"/>
    <p:sldId id="256" r:id="rId6"/>
    <p:sldId id="261" r:id="rId7"/>
    <p:sldId id="270" r:id="rId8"/>
    <p:sldId id="268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D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3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winmasw.com/documents/Eliosoft_Sept2017_Lab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tiff"/><Relationship Id="rId2" Type="http://schemas.openxmlformats.org/officeDocument/2006/relationships/hyperlink" Target="http://www.holisurfac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holisurfac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elsevier.com/product.jsp?isbn=9780128007709" TargetMode="External"/><Relationship Id="rId7" Type="http://schemas.openxmlformats.org/officeDocument/2006/relationships/image" Target="../media/image3.tiff"/><Relationship Id="rId2" Type="http://schemas.openxmlformats.org/officeDocument/2006/relationships/hyperlink" Target="mailto:winmasw@winmasw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holisurface.com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tore.elsevier.com/product.jsp?isbn=978012800770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10.jpeg"/><Relationship Id="rId4" Type="http://schemas.openxmlformats.org/officeDocument/2006/relationships/hyperlink" Target="http://www.holisurfac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olisurface@winmasw.com" TargetMode="Externa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ancarlo\Desktop\eliosoft-spring-lab.jpg"/>
          <p:cNvPicPr>
            <a:picLocks noChangeAspect="1" noChangeArrowheads="1"/>
          </p:cNvPicPr>
          <p:nvPr/>
        </p:nvPicPr>
        <p:blipFill>
          <a:blip r:embed="rId2" cstate="print"/>
          <a:srcRect l="1964" t="63307" r="3215" b="-830"/>
          <a:stretch>
            <a:fillRect/>
          </a:stretch>
        </p:blipFill>
        <p:spPr bwMode="auto">
          <a:xfrm>
            <a:off x="35496" y="4968552"/>
            <a:ext cx="9020608" cy="1844824"/>
          </a:xfrm>
          <a:prstGeom prst="rect">
            <a:avLst/>
          </a:prstGeom>
          <a:noFill/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971600" y="6237312"/>
            <a:ext cx="7200800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b="1" dirty="0" smtClean="0">
                <a:solidFill>
                  <a:srgbClr val="00B0F0"/>
                </a:solidFill>
                <a:hlinkClick r:id="rId3"/>
              </a:rPr>
              <a:t>http://download.winmasw.com/documents/Eliosoft_Sept2017_Lab.pptx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Giancarlo\Desktop\eliosoft-spring-lab.jpg"/>
          <p:cNvPicPr>
            <a:picLocks noChangeAspect="1" noChangeArrowheads="1"/>
          </p:cNvPicPr>
          <p:nvPr/>
        </p:nvPicPr>
        <p:blipFill>
          <a:blip r:embed="rId2" cstate="print"/>
          <a:srcRect l="1964" t="12382" r="8036" b="55611"/>
          <a:stretch>
            <a:fillRect/>
          </a:stretch>
        </p:blipFill>
        <p:spPr bwMode="auto">
          <a:xfrm>
            <a:off x="395536" y="269032"/>
            <a:ext cx="8064896" cy="171980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415902" y="2924944"/>
            <a:ext cx="6423233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4400" b="1" dirty="0" smtClean="0">
                <a:solidFill>
                  <a:srgbClr val="00B0F0"/>
                </a:solidFill>
              </a:rPr>
              <a:t>workshop </a:t>
            </a:r>
            <a:r>
              <a:rPr lang="it-IT" sz="4400" b="1" i="1" dirty="0" err="1" smtClean="0">
                <a:solidFill>
                  <a:srgbClr val="00B0F0"/>
                </a:solidFill>
              </a:rPr>
              <a:t>HoliSurface</a:t>
            </a:r>
            <a:r>
              <a:rPr lang="it-IT" sz="4400" b="1" dirty="0" err="1" smtClean="0">
                <a:solidFill>
                  <a:srgbClr val="00B0F0"/>
                </a:solidFill>
              </a:rPr>
              <a:t>®</a:t>
            </a:r>
            <a:endParaRPr lang="it-IT" sz="4400" b="1" dirty="0" smtClean="0">
              <a:solidFill>
                <a:srgbClr val="00B0F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it-IT" b="1" i="1" dirty="0" smtClean="0">
              <a:solidFill>
                <a:srgbClr val="92D05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it-IT" sz="17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Dove: Portogruaro (VE)</a:t>
            </a:r>
          </a:p>
          <a:p>
            <a:pPr lvl="0" algn="ctr">
              <a:spcBef>
                <a:spcPct val="0"/>
              </a:spcBef>
              <a:defRPr/>
            </a:pPr>
            <a:endParaRPr lang="it-IT" sz="9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it-IT" sz="17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Quando:  venerdì 22 settembre 2017</a:t>
            </a:r>
          </a:p>
          <a:p>
            <a:pPr lvl="0" algn="ctr">
              <a:spcBef>
                <a:spcPct val="0"/>
              </a:spcBef>
              <a:defRPr/>
            </a:pPr>
            <a:endParaRPr lang="it-IT" sz="17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it-IT" sz="17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Ritrovo alle 9:15 davanti all’Abbazia di </a:t>
            </a:r>
            <a:r>
              <a:rPr lang="it-IT" sz="17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Summaga</a:t>
            </a:r>
            <a:r>
              <a:rPr lang="it-IT" sz="17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di Portogruaro  (VE)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17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[</a:t>
            </a:r>
            <a:r>
              <a:rPr lang="it-IT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Via </a:t>
            </a:r>
            <a:r>
              <a:rPr lang="it-IT" sz="1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Richerio</a:t>
            </a:r>
            <a:r>
              <a:rPr lang="it-IT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7</a:t>
            </a:r>
            <a:r>
              <a:rPr lang="it-IT" sz="17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07504" y="1628801"/>
            <a:ext cx="892899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Il primo concetto: cos’è un </a:t>
            </a:r>
            <a:r>
              <a:rPr lang="it-IT" sz="2700" b="1" i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sistema</a:t>
            </a:r>
            <a:endParaRPr kumimoji="0" lang="it-IT" sz="27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5868144" y="188640"/>
            <a:ext cx="3275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Cos’è un </a:t>
            </a:r>
            <a:r>
              <a:rPr kumimoji="0" lang="it-IT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sistema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https://gigaom.com/wp-content/uploads/sites/1/2013/09/screen-shot-2013-09-03-at-2-52-20-pm.png?w=7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317" y="2492896"/>
            <a:ext cx="5512987" cy="3312368"/>
          </a:xfrm>
          <a:prstGeom prst="rect">
            <a:avLst/>
          </a:prstGeom>
          <a:noFill/>
        </p:spPr>
      </p:pic>
      <p:pic>
        <p:nvPicPr>
          <p:cNvPr id="8" name="Picture 2" descr="I:\ELIOSOFT\BACKUP\pictures eliosoft\logos\USB2017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92" y="188640"/>
            <a:ext cx="2501900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07504" y="908720"/>
            <a:ext cx="8928992" cy="4392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b="1" dirty="0" smtClean="0">
                <a:solidFill>
                  <a:srgbClr val="FFFF00"/>
                </a:solidFill>
              </a:rPr>
              <a:t>Cosa posso ottenere con le tecniche di acquisizione e analisi implementate nel sistema HS?</a:t>
            </a:r>
            <a:br>
              <a:rPr lang="it-IT" b="1" dirty="0" smtClean="0">
                <a:solidFill>
                  <a:srgbClr val="FFFF00"/>
                </a:solidFill>
              </a:rPr>
            </a:br>
            <a:r>
              <a:rPr lang="it-IT" sz="600" b="1" dirty="0" smtClean="0">
                <a:solidFill>
                  <a:schemeClr val="bg1"/>
                </a:solidFill>
              </a:rPr>
              <a:t/>
            </a:r>
            <a:br>
              <a:rPr lang="it-IT" sz="600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1) profili </a:t>
            </a:r>
            <a:r>
              <a:rPr lang="it-IT" b="1" dirty="0" err="1" smtClean="0">
                <a:solidFill>
                  <a:schemeClr val="bg1"/>
                </a:solidFill>
              </a:rPr>
              <a:t>Vs</a:t>
            </a:r>
            <a:r>
              <a:rPr lang="it-IT" b="1" dirty="0" smtClean="0">
                <a:solidFill>
                  <a:schemeClr val="bg1"/>
                </a:solidFill>
              </a:rPr>
              <a:t> (quindi anche Vs30) assolutamente precisi e puntuali anche in situazioni dallo spazio limitato e dalla logistica complessa (e con operazioni di campagna assolutamente semplici e rapidissime);</a:t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sz="900" b="1" dirty="0" smtClean="0">
                <a:solidFill>
                  <a:schemeClr val="bg1"/>
                </a:solidFill>
              </a:rPr>
              <a:t/>
            </a:r>
            <a:br>
              <a:rPr lang="it-IT" sz="900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2) analisi di dati vibrazionali di cantiere (normativa UNI/DIN);</a:t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sz="900" b="1" dirty="0" smtClean="0">
                <a:solidFill>
                  <a:schemeClr val="bg1"/>
                </a:solidFill>
              </a:rPr>
              <a:t/>
            </a:r>
            <a:br>
              <a:rPr lang="it-IT" sz="900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3) analisi dati vibrazionali su edifici con definizioni dei periodi caratteristici potendo separare le componenti flessionali e quelle torsionali (anche con UNA SOLA TERNA!) [durante l'incontro si forniranno dettagli sulla </a:t>
            </a:r>
            <a:r>
              <a:rPr lang="it-IT" b="1" u="sng" dirty="0" smtClean="0">
                <a:solidFill>
                  <a:schemeClr val="bg1"/>
                </a:solidFill>
              </a:rPr>
              <a:t>nuova</a:t>
            </a:r>
            <a:r>
              <a:rPr lang="it-IT" b="1" dirty="0" smtClean="0">
                <a:solidFill>
                  <a:schemeClr val="bg1"/>
                </a:solidFill>
              </a:rPr>
              <a:t> tecnica di analisi GHM];</a:t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sz="900" b="1" dirty="0" smtClean="0">
                <a:solidFill>
                  <a:schemeClr val="bg1"/>
                </a:solidFill>
              </a:rPr>
              <a:t/>
            </a:r>
            <a:br>
              <a:rPr lang="it-IT" sz="900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4) SSR (</a:t>
            </a:r>
            <a:r>
              <a:rPr lang="it-IT" b="1" i="1" dirty="0" smtClean="0">
                <a:solidFill>
                  <a:schemeClr val="bg1"/>
                </a:solidFill>
              </a:rPr>
              <a:t>Standard </a:t>
            </a:r>
            <a:r>
              <a:rPr lang="it-IT" b="1" i="1" dirty="0" err="1" smtClean="0">
                <a:solidFill>
                  <a:schemeClr val="bg1"/>
                </a:solidFill>
              </a:rPr>
              <a:t>Spectral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</a:rPr>
              <a:t>Ratio</a:t>
            </a:r>
            <a:r>
              <a:rPr lang="it-IT" b="1" dirty="0" smtClean="0">
                <a:solidFill>
                  <a:schemeClr val="bg1"/>
                </a:solidFill>
              </a:rPr>
              <a:t>): definizione della vera amplificazione di sito (oltre naturalmente all'HVSR - non sempre applicabile e comunque avente un diverso significato).</a:t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sz="900" b="1" dirty="0" smtClean="0">
                <a:solidFill>
                  <a:schemeClr val="bg1"/>
                </a:solidFill>
              </a:rPr>
              <a:t/>
            </a:r>
            <a:br>
              <a:rPr lang="it-IT" sz="900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6) svariati (e nuovi) </a:t>
            </a:r>
            <a:r>
              <a:rPr lang="it-IT" b="1" dirty="0" err="1" smtClean="0">
                <a:solidFill>
                  <a:schemeClr val="bg1"/>
                </a:solidFill>
              </a:rPr>
              <a:t>tools</a:t>
            </a:r>
            <a:r>
              <a:rPr lang="it-IT" b="1" dirty="0" smtClean="0">
                <a:solidFill>
                  <a:schemeClr val="bg1"/>
                </a:solidFill>
              </a:rPr>
              <a:t> per l'editing di dati attivi e passivi.</a:t>
            </a:r>
            <a:br>
              <a:rPr lang="it-IT" b="1" dirty="0" smtClean="0">
                <a:solidFill>
                  <a:schemeClr val="bg1"/>
                </a:solidFill>
              </a:rPr>
            </a:br>
            <a:r>
              <a:rPr lang="it-IT" sz="900" b="1" dirty="0" smtClean="0">
                <a:solidFill>
                  <a:schemeClr val="bg1"/>
                </a:solidFill>
              </a:rPr>
              <a:t/>
            </a:r>
            <a:br>
              <a:rPr lang="it-IT" sz="900" b="1" dirty="0" smtClean="0">
                <a:solidFill>
                  <a:schemeClr val="bg1"/>
                </a:solidFill>
              </a:rPr>
            </a:br>
            <a:r>
              <a:rPr lang="it-IT" b="1" dirty="0" smtClean="0">
                <a:solidFill>
                  <a:schemeClr val="bg1"/>
                </a:solidFill>
              </a:rPr>
              <a:t>7) dalla release HS2018 (e </a:t>
            </a:r>
            <a:r>
              <a:rPr lang="it-IT" b="1" i="1" dirty="0" smtClean="0">
                <a:solidFill>
                  <a:schemeClr val="bg1"/>
                </a:solidFill>
              </a:rPr>
              <a:t>winMASW Academy </a:t>
            </a:r>
            <a:r>
              <a:rPr lang="it-IT" b="1" dirty="0" smtClean="0">
                <a:solidFill>
                  <a:schemeClr val="bg1"/>
                </a:solidFill>
              </a:rPr>
              <a:t>2018): una grossa e </a:t>
            </a:r>
            <a:r>
              <a:rPr lang="it-IT" b="1" u="sng" dirty="0" smtClean="0">
                <a:solidFill>
                  <a:schemeClr val="bg1"/>
                </a:solidFill>
              </a:rPr>
              <a:t>sostanziale</a:t>
            </a:r>
            <a:r>
              <a:rPr lang="it-IT" b="1" dirty="0" smtClean="0">
                <a:solidFill>
                  <a:schemeClr val="bg1"/>
                </a:solidFill>
              </a:rPr>
              <a:t> novità (che sveleremo nei prossimi giorni).</a:t>
            </a:r>
            <a:endParaRPr lang="it-IT" b="1" baseline="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5868144" y="188640"/>
            <a:ext cx="3275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</a:t>
            </a:r>
            <a:r>
              <a:rPr kumimoji="0" lang="it-IT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sistema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holi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I:\ELIOSOFT\BACKUP\pictures eliosoft\logos\USB2017b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92" y="188640"/>
            <a:ext cx="2501900" cy="485775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07504" y="5301208"/>
            <a:ext cx="8856984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500" b="1" dirty="0" smtClean="0">
                <a:solidFill>
                  <a:schemeClr val="tx2">
                    <a:lumMod val="50000"/>
                  </a:schemeClr>
                </a:solidFill>
              </a:rPr>
              <a:t>Il senso di HS è quello di poter ottenere le stesse informazioni ottenibili con le tecniche MASW (dati attivi) e </a:t>
            </a:r>
            <a:r>
              <a:rPr lang="it-IT" sz="1500" b="1" dirty="0" err="1" smtClean="0">
                <a:solidFill>
                  <a:schemeClr val="tx2">
                    <a:lumMod val="50000"/>
                  </a:schemeClr>
                </a:solidFill>
              </a:rPr>
              <a:t>ReMi</a:t>
            </a:r>
            <a:r>
              <a:rPr lang="it-IT" sz="1500" b="1" dirty="0" smtClean="0">
                <a:solidFill>
                  <a:schemeClr val="tx2">
                    <a:lumMod val="50000"/>
                  </a:schemeClr>
                </a:solidFill>
              </a:rPr>
              <a:t>/ESAC (dati multicanale passivi) ma, grazie all’approccio multi-componente, in modo </a:t>
            </a:r>
            <a:r>
              <a:rPr lang="it-IT" sz="1500" b="1" u="sng" dirty="0" smtClean="0">
                <a:solidFill>
                  <a:schemeClr val="tx2">
                    <a:lumMod val="50000"/>
                  </a:schemeClr>
                </a:solidFill>
              </a:rPr>
              <a:t>molto</a:t>
            </a:r>
            <a:r>
              <a:rPr lang="it-IT" sz="1500" b="1" dirty="0" smtClean="0">
                <a:solidFill>
                  <a:schemeClr val="tx2">
                    <a:lumMod val="50000"/>
                  </a:schemeClr>
                </a:solidFill>
              </a:rPr>
              <a:t> più preciso e con molto minore dispendio di soldi ed energie.  Non si tratta quindi di effettuare “analisi speditive” ma di sfruttare sino in fondo tecniche più avanzate rispetto quelle più note commercialmente.</a:t>
            </a:r>
          </a:p>
          <a:p>
            <a:pPr algn="just"/>
            <a:r>
              <a:rPr lang="it-IT" sz="1500" b="1" dirty="0" smtClean="0">
                <a:solidFill>
                  <a:schemeClr val="tx2">
                    <a:lumMod val="50000"/>
                  </a:schemeClr>
                </a:solidFill>
              </a:rPr>
              <a:t>Inoltre sono anche possibili analisi vibrazionali di vario tipo e una sempre più nutrita serie di </a:t>
            </a:r>
            <a:r>
              <a:rPr lang="it-IT" sz="1500" b="1" i="1" dirty="0" err="1" smtClean="0">
                <a:solidFill>
                  <a:schemeClr val="tx2">
                    <a:lumMod val="50000"/>
                  </a:schemeClr>
                </a:solidFill>
              </a:rPr>
              <a:t>tools</a:t>
            </a:r>
            <a:r>
              <a:rPr lang="it-IT" sz="15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500" b="1" dirty="0" smtClean="0">
                <a:solidFill>
                  <a:schemeClr val="tx2">
                    <a:lumMod val="50000"/>
                  </a:schemeClr>
                </a:solidFill>
              </a:rPr>
              <a:t>di gestione del dato.</a:t>
            </a:r>
            <a:endParaRPr lang="it-IT" sz="1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36512" y="2420888"/>
            <a:ext cx="9144000" cy="4005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700" b="1" u="sng" dirty="0" smtClean="0">
              <a:solidFill>
                <a:schemeClr val="accent1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7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Il workshop in sintesi: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700" b="1" u="sng" dirty="0" smtClean="0">
              <a:solidFill>
                <a:schemeClr val="accent1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1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il 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sistema </a:t>
            </a:r>
            <a:r>
              <a:rPr lang="it-IT" sz="1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di acquisizione e analisi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Holi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1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e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preview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1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delle nuove 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release</a:t>
            </a:r>
            <a:r>
              <a:rPr lang="it-IT" sz="1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(2018) di 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winMASW Academy </a:t>
            </a:r>
            <a:r>
              <a:rPr lang="it-IT" sz="1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e 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HoliSurface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it-IT" sz="1700" b="1" i="1" dirty="0" smtClean="0">
              <a:solidFill>
                <a:schemeClr val="accent1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7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acquisizione dati sismici (SSR, HS, </a:t>
            </a:r>
            <a:r>
              <a:rPr lang="it-IT" sz="17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MAAM, ESAC, MASW multi-componente e</a:t>
            </a:r>
            <a:r>
              <a:rPr kumimoji="0" lang="it-IT" sz="17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vibrazionali) per analisi dispersione (FVS), RVSR,  RPM eccetera.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700" b="1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it-IT" sz="17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analisi dati HS, MAAM e SSR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it-IT" sz="17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it-IT" sz="17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illustrazione e commento di casi studio </a:t>
            </a:r>
            <a:r>
              <a:rPr lang="it-IT" sz="17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(e relativa teoria) presentati in 2 recenti articoli: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it-IT" sz="17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spcBef>
                <a:spcPct val="0"/>
              </a:spcBef>
              <a:buAutoNum type="arabicPeriod"/>
              <a:defRPr/>
            </a:pPr>
            <a:r>
              <a:rPr lang="it-IT" sz="17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Improved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Holistic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Analysis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of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Rayleigh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Waves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Single- and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Multi-Offset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Data: Joint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Inversion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of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Rayleigh-wave</a:t>
            </a:r>
            <a:r>
              <a:rPr lang="it-IT" sz="17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7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Partic</a:t>
            </a:r>
            <a:r>
              <a:rPr lang="it-IT" sz="1700" b="1" i="1" dirty="0" err="1" smtClean="0">
                <a:solidFill>
                  <a:schemeClr val="bg1"/>
                </a:solidFill>
              </a:rPr>
              <a:t>le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i="1" dirty="0" err="1" smtClean="0">
                <a:solidFill>
                  <a:schemeClr val="bg1"/>
                </a:solidFill>
              </a:rPr>
              <a:t>Motion</a:t>
            </a:r>
            <a:r>
              <a:rPr lang="it-IT" sz="1700" b="1" i="1" dirty="0" smtClean="0">
                <a:solidFill>
                  <a:schemeClr val="bg1"/>
                </a:solidFill>
              </a:rPr>
              <a:t> and </a:t>
            </a:r>
            <a:r>
              <a:rPr lang="it-IT" sz="1700" b="1" i="1" dirty="0" err="1" smtClean="0">
                <a:solidFill>
                  <a:schemeClr val="bg1"/>
                </a:solidFill>
              </a:rPr>
              <a:t>Vertical-</a:t>
            </a:r>
            <a:r>
              <a:rPr lang="it-IT" sz="1700" b="1" i="1" dirty="0" smtClean="0">
                <a:solidFill>
                  <a:schemeClr val="bg1"/>
                </a:solidFill>
              </a:rPr>
              <a:t> and </a:t>
            </a:r>
            <a:r>
              <a:rPr lang="it-IT" sz="1700" b="1" i="1" dirty="0" err="1" smtClean="0">
                <a:solidFill>
                  <a:schemeClr val="bg1"/>
                </a:solidFill>
              </a:rPr>
              <a:t>Radial-Component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i="1" dirty="0" err="1" smtClean="0">
                <a:solidFill>
                  <a:schemeClr val="bg1"/>
                </a:solidFill>
              </a:rPr>
              <a:t>Velocity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i="1" dirty="0" err="1" smtClean="0">
                <a:solidFill>
                  <a:schemeClr val="bg1"/>
                </a:solidFill>
              </a:rPr>
              <a:t>Spectra</a:t>
            </a:r>
            <a:r>
              <a:rPr lang="it-IT" sz="1700" b="1" i="1" dirty="0" smtClean="0">
                <a:solidFill>
                  <a:schemeClr val="bg1"/>
                </a:solidFill>
              </a:rPr>
              <a:t> </a:t>
            </a:r>
            <a:r>
              <a:rPr lang="it-IT" sz="1700" b="1" dirty="0" smtClean="0">
                <a:solidFill>
                  <a:schemeClr val="bg1"/>
                </a:solidFill>
              </a:rPr>
              <a:t>“</a:t>
            </a:r>
          </a:p>
          <a:p>
            <a:pPr marL="342900" indent="-342900">
              <a:spcBef>
                <a:spcPct val="0"/>
              </a:spcBef>
              <a:buAutoNum type="arabicPeriod"/>
              <a:defRPr/>
            </a:pPr>
            <a:endParaRPr lang="it-IT" sz="17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0"/>
              </a:spcBef>
              <a:buAutoNum type="arabicPeriod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"</a:t>
            </a:r>
            <a:r>
              <a:rPr lang="en-US" sz="1600" b="1" i="1" dirty="0" smtClean="0">
                <a:solidFill>
                  <a:schemeClr val="bg1"/>
                </a:solidFill>
              </a:rPr>
              <a:t>Single- and multi-component inversion of Rayleigh waves acquired by a single 3-component geophone: an illustrative case study</a:t>
            </a:r>
            <a:r>
              <a:rPr lang="en-US" sz="1600" b="1" dirty="0" smtClean="0">
                <a:solidFill>
                  <a:schemeClr val="bg1"/>
                </a:solidFill>
              </a:rPr>
              <a:t>“ </a:t>
            </a:r>
            <a:endParaRPr lang="it-IT" sz="1700" b="1" dirty="0" smtClean="0">
              <a:solidFill>
                <a:schemeClr val="bg1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217" name="Picture 1" descr="C:\Users\Giancarlo\Dropbox\Screenshot\merged_spectr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784" y="1064395"/>
            <a:ext cx="1451181" cy="1224136"/>
          </a:xfrm>
          <a:prstGeom prst="rect">
            <a:avLst/>
          </a:prstGeom>
          <a:noFill/>
        </p:spPr>
      </p:pic>
      <p:pic>
        <p:nvPicPr>
          <p:cNvPr id="9218" name="Picture 2" descr="C:\Users\Giancarlo\Dropbox\Screenshot\modesepar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064395"/>
            <a:ext cx="1925573" cy="1224136"/>
          </a:xfrm>
          <a:prstGeom prst="rect">
            <a:avLst/>
          </a:prstGeom>
          <a:noFill/>
        </p:spPr>
      </p:pic>
      <p:pic>
        <p:nvPicPr>
          <p:cNvPr id="9219" name="Picture 3" descr="C:\Users\Giancarlo\Dropbox\Screenshot\Screenshot (2).pn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" y="1052736"/>
            <a:ext cx="1759050" cy="1235795"/>
          </a:xfrm>
          <a:prstGeom prst="rect">
            <a:avLst/>
          </a:prstGeom>
          <a:noFill/>
        </p:spPr>
      </p:pic>
      <p:pic>
        <p:nvPicPr>
          <p:cNvPr id="11" name="Picture 2" descr="I:\ELIOSOFT\testsMysystem\testSUMMAGAmio807\pix\IMG_1649.JPG"/>
          <p:cNvPicPr>
            <a:picLocks noChangeAspect="1" noChangeArrowheads="1"/>
          </p:cNvPicPr>
          <p:nvPr/>
        </p:nvPicPr>
        <p:blipFill>
          <a:blip r:embed="rId6" cstate="print"/>
          <a:srcRect r="8977" b="7916"/>
          <a:stretch>
            <a:fillRect/>
          </a:stretch>
        </p:blipFill>
        <p:spPr bwMode="auto">
          <a:xfrm>
            <a:off x="7256225" y="116632"/>
            <a:ext cx="1708263" cy="2592288"/>
          </a:xfrm>
          <a:prstGeom prst="rect">
            <a:avLst/>
          </a:prstGeom>
          <a:noFill/>
        </p:spPr>
      </p:pic>
      <p:pic>
        <p:nvPicPr>
          <p:cNvPr id="12" name="Picture 2" descr="I:\ELIOSOFT\BACKUP\pictures eliosoft\logos\USB2017b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892" y="188640"/>
            <a:ext cx="2501900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411760" y="116632"/>
            <a:ext cx="6588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qualche argomento</a:t>
            </a: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dettaglio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-36512" y="1052736"/>
            <a:ext cx="9144000" cy="5805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tabLst/>
              <a:defRPr/>
            </a:pPr>
            <a:endParaRPr lang="it-IT" sz="1250" b="1" dirty="0" smtClean="0">
              <a:solidFill>
                <a:schemeClr val="tx2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“prove”  (???)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MASW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., ESAC, HV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etc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? cos’è una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prova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sviluppiamo il nostro dizionario sismologico e geofisico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metodo HS e software HS: distinguiamo e comprendiamo (metodo vs software)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perché nasce l’analisi RPM (e.g. ADAM-2D)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una strumentazione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compatta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e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ragionata 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per fare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tutto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: il sistema </a:t>
            </a:r>
            <a:r>
              <a:rPr lang="it-IT" sz="125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Holi</a:t>
            </a:r>
            <a:endParaRPr lang="it-IT" sz="1250" b="1" i="1" dirty="0" smtClean="0">
              <a:solidFill>
                <a:schemeClr val="tx2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geofoni attivi e passivi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Char char="-"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come funziona il cavo 9+3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HoliSurface</a:t>
            </a:r>
            <a:endParaRPr lang="it-IT" sz="125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Char char="-"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il GPS in HS e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winMASW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125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multi-channel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, multi-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e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single-offset,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125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multi-component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: chiarimenti terminologici (quindi pratici)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2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velocità di gruppo</a:t>
            </a: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in </a:t>
            </a:r>
            <a:r>
              <a:rPr kumimoji="0" lang="it-IT" sz="125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winMASW Academy </a:t>
            </a: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e in </a:t>
            </a:r>
            <a:r>
              <a:rPr kumimoji="0" lang="it-IT" sz="125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HoliSurface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analisi vibrazionali su edifici: acquisizioni e analisi </a:t>
            </a:r>
            <a:r>
              <a:rPr lang="it-IT" sz="125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dinamiche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(e non)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HVSR: il fattore </a:t>
            </a:r>
            <a:r>
              <a:rPr lang="el-GR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α</a:t>
            </a:r>
            <a:endParaRPr lang="it-IT" sz="1250" b="1" dirty="0" smtClean="0">
              <a:solidFill>
                <a:schemeClr val="tx2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Char char="-"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HVSR: è veramente espressione del periodo di risonanza? (caso Fo***za)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analisi congiunte: un compromesso (Carlino-Colomba case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study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analisi vibrazionali UNI/DIN (</a:t>
            </a:r>
            <a:r>
              <a:rPr kumimoji="0" lang="it-IT" sz="125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HS </a:t>
            </a: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6.0)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tools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per analisi comparate di 2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datasets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(e.g.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time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lapse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) in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HS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e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winMASW </a:t>
            </a:r>
            <a:r>
              <a:rPr lang="it-IT" sz="125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Acd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 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(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Temple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University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data)</a:t>
            </a:r>
            <a:endParaRPr kumimoji="0" lang="it-IT" sz="1250" b="1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parametri di acquisizione e l’ordine delle cose (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folders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, file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names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etc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il doppio mistero dello </a:t>
            </a:r>
            <a:r>
              <a:rPr kumimoji="0" lang="it-IT" sz="125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stacking</a:t>
            </a: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verticale (</a:t>
            </a:r>
            <a:r>
              <a:rPr kumimoji="0" lang="it-IT" sz="125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avg</a:t>
            </a: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&amp; </a:t>
            </a:r>
            <a:r>
              <a:rPr kumimoji="0" lang="it-IT" sz="125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#stack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) e lo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stack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 ottimizzato (post-acquisizione) in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HoliSurface</a:t>
            </a:r>
            <a:endParaRPr kumimoji="0" lang="it-IT" sz="1250" b="1" i="1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nuovi strumenti nel modulo HVSR: equalizzazioni , segnali industriali, direttività  eccetera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Char char="-"/>
              <a:defRPr/>
            </a:pP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analisi RPM in </a:t>
            </a:r>
            <a:r>
              <a:rPr kumimoji="0" lang="it-IT" sz="125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winMASW</a:t>
            </a: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125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Acd</a:t>
            </a: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e in HS: MO-RPM-HS e </a:t>
            </a:r>
            <a:r>
              <a:rPr lang="it-IT" sz="1250" b="1" noProof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O-RPM-HS (casi studio dell’ultimo articolo)</a:t>
            </a:r>
            <a:endParaRPr kumimoji="0" lang="it-IT" sz="125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costruire una sezione 2D in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winMASW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Acd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e in HS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nuovo strumento di gestione di HVSR multipli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Char char="-"/>
              <a:tabLst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modulo “mode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separation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” in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winMASW </a:t>
            </a:r>
            <a:r>
              <a:rPr lang="it-IT" sz="125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Acd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: pulire e chiarire i dati multicanale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Char char="-"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piccole cose: la rifrazione P e SH (1D) in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winMASW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Char char="-"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esploriamo le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utilities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di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winMASW </a:t>
            </a:r>
            <a:r>
              <a:rPr lang="it-IT" sz="125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Acd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e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HS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new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SEG2SAF,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vertical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stack in HS, </a:t>
            </a:r>
            <a:r>
              <a:rPr lang="it-IT" sz="125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winMASW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single-trace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zeroing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/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flipping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Char char="-"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il nuovo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tool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di “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merge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” degli spettri attivi e passivi: ESAC vs </a:t>
            </a:r>
            <a:r>
              <a:rPr lang="it-IT" sz="125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ReMi</a:t>
            </a: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(e chi vince?!)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Char char="-"/>
              <a:defRPr/>
            </a:pP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it-IT" sz="1250" b="1" noProof="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scienza/tecnica e normative: chi segue cosa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Char char="-"/>
              <a:defRPr/>
            </a:pPr>
            <a:r>
              <a:rPr kumimoji="0" lang="it-IT" sz="125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1250" b="1" i="0" u="none" strike="noStrike" kern="1200" cap="none" spc="0" normalizeH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reversing</a:t>
            </a:r>
            <a:r>
              <a:rPr kumimoji="0" lang="it-IT" sz="125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the </a:t>
            </a:r>
            <a:r>
              <a:rPr kumimoji="0" lang="it-IT" sz="1250" b="1" i="0" u="none" strike="noStrike" kern="1200" cap="none" spc="0" normalizeH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signs</a:t>
            </a:r>
            <a:r>
              <a:rPr kumimoji="0" lang="it-IT" sz="125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(l’eterno problema della polarità: cosa significa in concreto e le varie cautele): prendiamo di dati della </a:t>
            </a:r>
            <a:r>
              <a:rPr kumimoji="0" lang="it-IT" sz="1250" b="1" i="0" u="none" strike="noStrike" kern="1200" cap="none" spc="0" normalizeH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Temple</a:t>
            </a:r>
            <a:r>
              <a:rPr kumimoji="0" lang="it-IT" sz="1250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1250" b="1" i="0" u="none" strike="noStrike" kern="1200" cap="none" spc="0" normalizeH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University</a:t>
            </a:r>
            <a:endParaRPr kumimoji="0" lang="it-IT" sz="1250" b="1" i="0" u="none" strike="noStrike" kern="1200" cap="none" spc="0" normalizeH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Char char="-"/>
              <a:defRPr/>
            </a:pP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HVSR: computo direttamente dal file seg2 di campagna (formato: UD, NS/</a:t>
            </a:r>
            <a:r>
              <a:rPr kumimoji="0" lang="it-IT" sz="125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radial</a:t>
            </a: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, EW/</a:t>
            </a:r>
            <a:r>
              <a:rPr kumimoji="0" lang="it-IT" sz="125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transversal</a:t>
            </a:r>
            <a:r>
              <a:rPr kumimoji="0" lang="it-IT" sz="125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Char char="-"/>
              <a:defRPr/>
            </a:pPr>
            <a:r>
              <a:rPr lang="it-IT" sz="125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RSL (qualche parola introduttiva)</a:t>
            </a:r>
            <a:endParaRPr kumimoji="0" lang="it-IT" sz="125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tabLst/>
              <a:defRPr/>
            </a:pPr>
            <a:endParaRPr kumimoji="0" lang="it-IT" sz="125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tabLst/>
              <a:defRPr/>
            </a:pPr>
            <a:endParaRPr kumimoji="0" lang="it-IT" sz="125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C:\Users\Giancarlo\Dropbox\Screenshot\MAAM-setup-HoliSurface-L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130" b="-1141"/>
          <a:stretch>
            <a:fillRect/>
          </a:stretch>
        </p:blipFill>
        <p:spPr bwMode="auto">
          <a:xfrm>
            <a:off x="6704737" y="980729"/>
            <a:ext cx="2439263" cy="1376701"/>
          </a:xfrm>
          <a:prstGeom prst="rect">
            <a:avLst/>
          </a:prstGeom>
          <a:noFill/>
        </p:spPr>
      </p:pic>
      <p:pic>
        <p:nvPicPr>
          <p:cNvPr id="8" name="Picture 2" descr="I:\ELIOSOFT\BACKUP\pictures eliosoft\logos\USB2017b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92" y="188640"/>
            <a:ext cx="2501900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rgbClr val="3C6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364088" y="0"/>
            <a:ext cx="367240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Alcuni dettagli</a:t>
            </a:r>
            <a:endParaRPr kumimoji="0" lang="it-IT" sz="2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35496" y="1268760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Numero</a:t>
            </a:r>
            <a:r>
              <a:rPr kumimoji="0" lang="it-IT" sz="16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massimo </a:t>
            </a: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di partecipanti: 12</a:t>
            </a:r>
          </a:p>
          <a:p>
            <a:pPr lvl="0">
              <a:spcBef>
                <a:spcPct val="0"/>
              </a:spcBef>
              <a:defRPr/>
            </a:pPr>
            <a:endParaRPr kumimoji="0" lang="it-IT" sz="1600" b="1" i="0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L</a:t>
            </a: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’incontro mira a “far giocare” in modo diretto i partecipanti 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 il sistema HS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 (e in parte </a:t>
            </a:r>
            <a:r>
              <a:rPr lang="it-IT" sz="1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winMASW </a:t>
            </a:r>
            <a:r>
              <a:rPr lang="it-IT" sz="160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Acd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) e il numero non può essere quindi elevato.</a:t>
            </a:r>
            <a:endParaRPr kumimoji="0" lang="it-IT" sz="1600" b="1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itolo 1">
            <a:hlinkClick r:id="rId2"/>
          </p:cNvPr>
          <p:cNvSpPr txBox="1">
            <a:spLocks/>
          </p:cNvSpPr>
          <p:nvPr/>
        </p:nvSpPr>
        <p:spPr>
          <a:xfrm>
            <a:off x="35496" y="4293096"/>
            <a:ext cx="91085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Presentazione e offerta del  sistema HS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t-IT" sz="1600" b="1" dirty="0" smtClean="0">
              <a:solidFill>
                <a:schemeClr val="tx2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600" b="1" i="1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1600" b="1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Chiunque fosse interessato  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ad effettuare qualsiasi operazione di aggiornamento/upgrade software o hardware (acquisto geofoni,  dispositivo AREA51, ecc.) è pregato di segnalarlo con il necessario preavviso via e-mail: </a:t>
            </a:r>
            <a:r>
              <a:rPr lang="it-IT" sz="1600" b="1" dirty="0" smtClean="0">
                <a:solidFill>
                  <a:schemeClr val="bg1"/>
                </a:solidFill>
                <a:ea typeface="+mj-ea"/>
                <a:cs typeface="+mj-cs"/>
                <a:hlinkClick r:id="rId2"/>
              </a:rPr>
              <a:t>winmasw@winmasw.com</a:t>
            </a:r>
            <a:r>
              <a:rPr lang="it-IT" sz="16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endParaRPr kumimoji="0" lang="it-IT" sz="1600" b="1" i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5496" y="2861320"/>
            <a:ext cx="6336704" cy="567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A disposizione copia cartacea libro </a:t>
            </a:r>
            <a:r>
              <a:rPr kumimoji="0" lang="it-IT" sz="1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Elsevier</a:t>
            </a: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(70</a:t>
            </a:r>
            <a:r>
              <a:rPr kumimoji="0" lang="it-IT" sz="16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euro + IVA)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sz="1600" b="1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6" name="Immagine 15">
            <a:hlinkClick r:id="rId3"/>
          </p:cNvPr>
          <p:cNvPicPr/>
          <p:nvPr/>
        </p:nvPicPr>
        <p:blipFill>
          <a:blip r:embed="rId4" cstate="print"/>
          <a:srcRect t="4454" b="10036"/>
          <a:stretch>
            <a:fillRect/>
          </a:stretch>
        </p:blipFill>
        <p:spPr bwMode="auto">
          <a:xfrm>
            <a:off x="6732240" y="2132856"/>
            <a:ext cx="21957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I:\ELIOSOFT\BACKUP\HoliSurface\campagna marketing Mars Rover\HoliSurface-Mattel-Rover_2.jpg">
            <a:hlinkClick r:id="rId5"/>
          </p:cNvPr>
          <p:cNvPicPr/>
          <p:nvPr/>
        </p:nvPicPr>
        <p:blipFill>
          <a:blip r:embed="rId6" cstate="print"/>
          <a:srcRect t="2181" r="1752" b="-1600"/>
          <a:stretch>
            <a:fillRect/>
          </a:stretch>
        </p:blipFill>
        <p:spPr bwMode="auto">
          <a:xfrm>
            <a:off x="6732240" y="5373216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35496" y="3293368"/>
            <a:ext cx="6336704" cy="567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A disposizione copia cartacea libro Flaccovio  (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+mj-ea"/>
                <a:cs typeface="+mj-cs"/>
              </a:rPr>
              <a:t>20</a:t>
            </a:r>
            <a:r>
              <a:rPr kumimoji="0" lang="it-IT" sz="16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euro + IVA)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sz="1600" b="1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0" name="Picture 2" descr="I:\ELIOSOFT\BACKUP\pictures eliosoft\logos\USB2017b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892" y="188640"/>
            <a:ext cx="2501900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rgbClr val="3C6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843808" y="0"/>
            <a:ext cx="619268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ALCUNI PUNTI DA ILLUSTRARE</a:t>
            </a:r>
            <a:endParaRPr kumimoji="0" lang="it-IT" sz="2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olo 1"/>
          <p:cNvSpPr txBox="1">
            <a:spLocks/>
          </p:cNvSpPr>
          <p:nvPr/>
        </p:nvSpPr>
        <p:spPr>
          <a:xfrm>
            <a:off x="35496" y="1628800"/>
            <a:ext cx="878497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SSR: proviamo a prendere due </a:t>
            </a:r>
            <a:r>
              <a:rPr kumimoji="0" lang="it-IT" sz="1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dataset</a:t>
            </a: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presi sullo stesso punto  (SSR=1). Perché vi sono lievi differenze?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it-IT" sz="1600" b="1" dirty="0" smtClean="0">
              <a:solidFill>
                <a:schemeClr val="tx2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SSR da dati sincroni</a:t>
            </a:r>
            <a:r>
              <a:rPr kumimoji="0" lang="it-IT" sz="16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ed UNICO file seg2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it-IT" sz="1600" b="1" dirty="0" smtClean="0">
              <a:solidFill>
                <a:schemeClr val="tx2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it-IT" sz="16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Filtro Gaussiano in SSR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it-IT" sz="1600" b="1" baseline="0" dirty="0" smtClean="0">
              <a:solidFill>
                <a:schemeClr val="tx2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kumimoji="0" lang="it-IT" sz="16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HVSR da file seg2 con più di 3 tracce (usare medesimo </a:t>
            </a:r>
            <a:r>
              <a:rPr kumimoji="0" lang="it-IT" sz="1600" b="1" i="0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dataset</a:t>
            </a:r>
            <a:r>
              <a:rPr kumimoji="0" lang="it-IT" sz="16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di cui sopra)</a:t>
            </a:r>
            <a:endParaRPr kumimoji="0" lang="it-IT" sz="1600" b="1" i="0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it-IT" sz="1600" b="1" i="0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5496" y="3653408"/>
            <a:ext cx="6336704" cy="567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Visualizzazione dati </a:t>
            </a:r>
            <a:r>
              <a:rPr kumimoji="0" lang="it-IT" sz="1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multi-HVSR</a:t>
            </a: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(distanze)</a:t>
            </a:r>
            <a:endParaRPr kumimoji="0" lang="it-IT" sz="1600" b="1" i="0" strike="noStrike" kern="1200" cap="none" spc="0" normalizeH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sz="1600" b="1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6" name="Immagine 15">
            <a:hlinkClick r:id="rId2"/>
          </p:cNvPr>
          <p:cNvPicPr/>
          <p:nvPr/>
        </p:nvPicPr>
        <p:blipFill>
          <a:blip r:embed="rId3" cstate="print"/>
          <a:srcRect t="4454" b="10036"/>
          <a:stretch>
            <a:fillRect/>
          </a:stretch>
        </p:blipFill>
        <p:spPr bwMode="auto">
          <a:xfrm>
            <a:off x="6768752" y="3429000"/>
            <a:ext cx="21957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I:\ELIOSOFT\BACKUP\HoliSurface\campagna marketing Mars Rover\HoliSurface-Mattel-Rover_2.jpg">
            <a:hlinkClick r:id="rId4"/>
          </p:cNvPr>
          <p:cNvPicPr/>
          <p:nvPr/>
        </p:nvPicPr>
        <p:blipFill>
          <a:blip r:embed="rId5" cstate="print"/>
          <a:srcRect t="2181" r="1752" b="-1600"/>
          <a:stretch>
            <a:fillRect/>
          </a:stretch>
        </p:blipFill>
        <p:spPr bwMode="auto">
          <a:xfrm>
            <a:off x="6732240" y="5373216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35496" y="4445496"/>
            <a:ext cx="4536504" cy="1575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Sezioni 2D (</a:t>
            </a:r>
            <a:r>
              <a:rPr kumimoji="0" lang="it-IT" sz="1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colormap</a:t>
            </a: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1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etc</a:t>
            </a:r>
            <a:r>
              <a:rPr kumimoji="0" lang="it-IT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t-IT" sz="1600" b="1" dirty="0" smtClean="0">
              <a:solidFill>
                <a:schemeClr val="tx2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6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HS e il trigger (gestione della traccia trigger)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t-IT" sz="1600" b="1" dirty="0" smtClean="0">
              <a:solidFill>
                <a:schemeClr val="tx2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6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Nuovo HVSR: rimozione curve HVSR </a:t>
            </a:r>
            <a:r>
              <a:rPr kumimoji="0" lang="it-IT" sz="1600" b="1" i="0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outliers</a:t>
            </a:r>
            <a:endParaRPr kumimoji="0" lang="it-IT" sz="1600" b="1" i="0" strike="noStrike" kern="1200" cap="none" spc="0" normalizeH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it-IT" sz="1600" b="1" dirty="0" smtClean="0">
              <a:solidFill>
                <a:schemeClr val="tx2">
                  <a:lumMod val="20000"/>
                  <a:lumOff val="80000"/>
                </a:schemeClr>
              </a:solidFill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6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Inversione a tre componenti: output </a:t>
            </a:r>
            <a:r>
              <a:rPr kumimoji="0" lang="it-IT" sz="1600" b="1" i="1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simple</a:t>
            </a:r>
            <a:r>
              <a:rPr kumimoji="0" lang="it-IT" sz="1600" b="1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e </a:t>
            </a:r>
            <a:r>
              <a:rPr kumimoji="0" lang="it-IT" sz="1600" b="1" i="1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fuil</a:t>
            </a:r>
            <a:endParaRPr kumimoji="0" lang="it-IT" sz="1600" b="1" i="1" strike="noStrike" kern="1200" cap="none" spc="0" normalizeH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sz="1600" b="1" i="0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0" name="Picture 2" descr="I:\ELIOSOFT\BACKUP\pictures eliosoft\logos\USB2017b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892" y="188640"/>
            <a:ext cx="2501900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004048" y="0"/>
            <a:ext cx="403244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Quota</a:t>
            </a:r>
            <a:r>
              <a:rPr kumimoji="0" lang="it-IT" sz="29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partecipazione</a:t>
            </a:r>
            <a:endParaRPr kumimoji="0" lang="it-IT" sz="2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0" y="891594"/>
            <a:ext cx="9144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7" name="Picture 3" descr="C:\Users\Giancarlo\Dropbox\Screenshot\Screenshot (2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3928520" cy="2500330"/>
          </a:xfrm>
          <a:prstGeom prst="rect">
            <a:avLst/>
          </a:prstGeom>
          <a:noFill/>
        </p:spPr>
      </p:pic>
      <p:pic>
        <p:nvPicPr>
          <p:cNvPr id="1028" name="Picture 4" descr="I:\ELIOSOFT\Dati\Purgessimo_SSR_HS_MAAM_Feb2017\pix\Purgessimo_SSR.tif"/>
          <p:cNvPicPr>
            <a:picLocks noChangeAspect="1" noChangeArrowheads="1"/>
          </p:cNvPicPr>
          <p:nvPr/>
        </p:nvPicPr>
        <p:blipFill>
          <a:blip r:embed="rId3" cstate="screen"/>
          <a:srcRect l="761" t="1165" r="-50" b="-586"/>
          <a:stretch>
            <a:fillRect/>
          </a:stretch>
        </p:blipFill>
        <p:spPr bwMode="auto">
          <a:xfrm>
            <a:off x="4572000" y="1000108"/>
            <a:ext cx="3833492" cy="2500329"/>
          </a:xfrm>
          <a:prstGeom prst="rect">
            <a:avLst/>
          </a:prstGeom>
          <a:noFill/>
        </p:spPr>
      </p:pic>
      <p:pic>
        <p:nvPicPr>
          <p:cNvPr id="1026" name="Picture 2" descr="I:\ELIOSOFT\BACKUP\pictures eliosoft\logos\USB2017b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892" y="188640"/>
            <a:ext cx="2501900" cy="485775"/>
          </a:xfrm>
          <a:prstGeom prst="rect">
            <a:avLst/>
          </a:prstGeom>
          <a:noFill/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214282" y="3501008"/>
            <a:ext cx="853418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Non sono utente </a:t>
            </a:r>
            <a:r>
              <a:rPr kumimoji="0" lang="it-IT" sz="15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winMASW</a:t>
            </a:r>
            <a:r>
              <a:rPr kumimoji="0" lang="it-IT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15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nè</a:t>
            </a:r>
            <a:r>
              <a:rPr kumimoji="0" lang="it-IT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15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HS</a:t>
            </a:r>
            <a:r>
              <a:rPr kumimoji="0" lang="it-IT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: 40 euro (iva </a:t>
            </a:r>
            <a:r>
              <a:rPr kumimoji="0" lang="it-IT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escl</a:t>
            </a:r>
            <a:r>
              <a:rPr kumimoji="0" lang="it-IT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.)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j-ea"/>
                <a:cs typeface="+mj-cs"/>
              </a:rPr>
              <a:t>[nel caso in</a:t>
            </a:r>
            <a:r>
              <a:rPr kumimoji="0" lang="it-IT" sz="15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j-ea"/>
                <a:cs typeface="+mj-cs"/>
              </a:rPr>
              <a:t> occasione dell’incontro si decida di acquistare HS, tale quota verrà sottratta dal costo del software [la giornata vale come training per il software HS]</a:t>
            </a: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214282" y="4429132"/>
            <a:ext cx="8750206" cy="1117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Sono utente </a:t>
            </a:r>
            <a:r>
              <a:rPr kumimoji="0" lang="it-IT" sz="15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winMASW</a:t>
            </a:r>
            <a:r>
              <a:rPr kumimoji="0" lang="it-IT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 o </a:t>
            </a:r>
            <a:r>
              <a:rPr kumimoji="0" lang="it-IT" sz="15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HS</a:t>
            </a:r>
            <a:r>
              <a:rPr kumimoji="0" lang="it-IT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00" b="1" dirty="0" smtClean="0">
                <a:solidFill>
                  <a:srgbClr val="FFFF00"/>
                </a:solidFill>
                <a:ea typeface="+mj-ea"/>
                <a:cs typeface="+mj-cs"/>
              </a:rPr>
              <a:t>Sono in regola con l’ultima </a:t>
            </a:r>
            <a:r>
              <a:rPr lang="it-IT" sz="1500" b="1" i="1" dirty="0" smtClean="0">
                <a:solidFill>
                  <a:srgbClr val="FFFF00"/>
                </a:solidFill>
                <a:ea typeface="+mj-ea"/>
                <a:cs typeface="+mj-cs"/>
              </a:rPr>
              <a:t>release</a:t>
            </a:r>
            <a:r>
              <a:rPr lang="it-IT" sz="1500" b="1" dirty="0" smtClean="0">
                <a:solidFill>
                  <a:srgbClr val="FFFF00"/>
                </a:solidFill>
                <a:ea typeface="+mj-ea"/>
                <a:cs typeface="+mj-cs"/>
              </a:rPr>
              <a:t> disponibile: </a:t>
            </a:r>
            <a:r>
              <a:rPr kumimoji="0" lang="it-IT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30 euro (iva </a:t>
            </a:r>
            <a:r>
              <a:rPr kumimoji="0" lang="it-IT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escl</a:t>
            </a:r>
            <a:r>
              <a:rPr kumimoji="0" lang="it-IT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.) </a:t>
            </a:r>
          </a:p>
          <a:p>
            <a:pPr lvl="0">
              <a:spcBef>
                <a:spcPct val="0"/>
              </a:spcBef>
              <a:defRPr/>
            </a:pPr>
            <a:r>
              <a:rPr lang="it-IT" sz="1500" b="1" dirty="0" smtClean="0">
                <a:solidFill>
                  <a:srgbClr val="FFFF00"/>
                </a:solidFill>
              </a:rPr>
              <a:t>Non sono in regola con l’ultima </a:t>
            </a:r>
            <a:r>
              <a:rPr lang="it-IT" sz="1500" b="1" i="1" dirty="0" smtClean="0">
                <a:solidFill>
                  <a:srgbClr val="FFFF00"/>
                </a:solidFill>
              </a:rPr>
              <a:t>release</a:t>
            </a:r>
            <a:r>
              <a:rPr lang="it-IT" sz="1500" b="1" dirty="0" smtClean="0">
                <a:solidFill>
                  <a:srgbClr val="FFFF00"/>
                </a:solidFill>
              </a:rPr>
              <a:t> disponibile: aggiornamento all’ultima </a:t>
            </a:r>
            <a:r>
              <a:rPr lang="it-IT" sz="1500" b="1" i="1" dirty="0" smtClean="0">
                <a:solidFill>
                  <a:srgbClr val="FFFF00"/>
                </a:solidFill>
              </a:rPr>
              <a:t>release</a:t>
            </a:r>
            <a:r>
              <a:rPr lang="it-IT" sz="1500" b="1" dirty="0" smtClean="0">
                <a:solidFill>
                  <a:srgbClr val="FFFF00"/>
                </a:solidFill>
              </a:rPr>
              <a:t> + 30 euro (iva </a:t>
            </a:r>
            <a:r>
              <a:rPr lang="it-IT" sz="1500" b="1" dirty="0" err="1" smtClean="0">
                <a:solidFill>
                  <a:srgbClr val="FFFF00"/>
                </a:solidFill>
              </a:rPr>
              <a:t>escl</a:t>
            </a:r>
            <a:r>
              <a:rPr lang="it-IT" sz="1500" b="1" dirty="0" smtClean="0">
                <a:solidFill>
                  <a:srgbClr val="FFFF00"/>
                </a:solidFill>
              </a:rPr>
              <a:t>.)</a:t>
            </a:r>
            <a:br>
              <a:rPr lang="it-IT" sz="1500" b="1" dirty="0" smtClean="0">
                <a:solidFill>
                  <a:srgbClr val="FFFF00"/>
                </a:solidFill>
              </a:rPr>
            </a:br>
            <a:r>
              <a:rPr lang="it-IT" sz="1500" b="1" dirty="0" smtClean="0">
                <a:solidFill>
                  <a:srgbClr val="00B0F0"/>
                </a:solidFill>
              </a:rPr>
              <a:t>[La quota si riduce a 20 euro (iva </a:t>
            </a:r>
            <a:r>
              <a:rPr lang="it-IT" sz="1500" b="1" dirty="0" err="1" smtClean="0">
                <a:solidFill>
                  <a:srgbClr val="00B0F0"/>
                </a:solidFill>
              </a:rPr>
              <a:t>escl</a:t>
            </a:r>
            <a:r>
              <a:rPr lang="it-IT" sz="1500" b="1" dirty="0" smtClean="0">
                <a:solidFill>
                  <a:srgbClr val="00B0F0"/>
                </a:solidFill>
              </a:rPr>
              <a:t>.) nel caso si dimostri di avere nel recente passato significativamente contribuito alla diffusione dei nostri prodotti sul proprio profilo </a:t>
            </a:r>
            <a:r>
              <a:rPr lang="it-IT" sz="1500" b="1" i="1" dirty="0" err="1" smtClean="0">
                <a:solidFill>
                  <a:srgbClr val="00B0F0"/>
                </a:solidFill>
              </a:rPr>
              <a:t>Facebook</a:t>
            </a:r>
            <a:r>
              <a:rPr lang="it-IT" sz="1500" b="1" dirty="0" smtClean="0">
                <a:solidFill>
                  <a:srgbClr val="00B0F0"/>
                </a:solidFill>
              </a:rPr>
              <a:t>  e/o sito aziendale]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251520" y="5715016"/>
            <a:ext cx="8640960" cy="95434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it-IT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Inclusi nella quota  un paio di coffe break [pranzo a proprio carico - nei pressi  disponibile locale]</a:t>
            </a:r>
            <a:br>
              <a:rPr lang="it-IT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it-IT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Durante l’incontro potranno essere effettuate foto e video a scopo dimostrativo e pubblicitario: l’iscrizione all’incontro rappresenta un’implicita e automatica accettazione. </a:t>
            </a:r>
            <a:br>
              <a:rPr lang="it-IT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it-IT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Contatto: </a:t>
            </a:r>
            <a:r>
              <a:rPr lang="it-IT" sz="1400" b="1" dirty="0" smtClean="0">
                <a:solidFill>
                  <a:srgbClr val="00B0F0"/>
                </a:solidFill>
                <a:hlinkClick r:id="rId5"/>
              </a:rPr>
              <a:t>holisurface@winmasw.com</a:t>
            </a:r>
            <a:r>
              <a:rPr lang="it-IT" sz="1600" b="1" dirty="0" smtClean="0">
                <a:solidFill>
                  <a:srgbClr val="00B0F0"/>
                </a:solidFill>
              </a:rPr>
              <a:t/>
            </a:r>
            <a:br>
              <a:rPr lang="it-IT" sz="1600" b="1" dirty="0" smtClean="0">
                <a:solidFill>
                  <a:srgbClr val="00B0F0"/>
                </a:solidFill>
              </a:rPr>
            </a:br>
            <a:endParaRPr lang="it-IT" sz="1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ELIOSOFT\BACKUP\HoliSurface\texts and sketches\HS_mud.jpg"/>
          <p:cNvPicPr>
            <a:picLocks noChangeAspect="1" noChangeArrowheads="1"/>
          </p:cNvPicPr>
          <p:nvPr/>
        </p:nvPicPr>
        <p:blipFill>
          <a:blip r:embed="rId2" cstate="print"/>
          <a:srcRect r="-143" b="1980"/>
          <a:stretch>
            <a:fillRect/>
          </a:stretch>
        </p:blipFill>
        <p:spPr bwMode="auto">
          <a:xfrm>
            <a:off x="827584" y="265195"/>
            <a:ext cx="7776864" cy="4747981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179512" y="5079375"/>
            <a:ext cx="87849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sz="1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 questo tipo di strumentazione (e un’adeguata preparazione teorico-pratica) puoi effettuare molto più (e molto meglio!) di quanto immagini: metodo HS, metodo MAAM, HVSR, SSR (i cui risultati possono essere poi utilizzati per definire la </a:t>
            </a:r>
            <a:r>
              <a:rPr lang="it-IT" sz="17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Risposta Sismica Locale</a:t>
            </a:r>
            <a:r>
              <a:rPr lang="it-IT" sz="1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), svariati tipi di analisi vibrazionali ecc.</a:t>
            </a:r>
          </a:p>
          <a:p>
            <a:pPr lvl="0">
              <a:spcBef>
                <a:spcPct val="0"/>
              </a:spcBef>
              <a:defRPr/>
            </a:pPr>
            <a:r>
              <a:rPr lang="it-IT" sz="17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Tutto secondo il miglioramento di tecniche classiche e tutte pubblicate su riviste internazionali (quindi accettate dalla comunità scientifica).</a:t>
            </a:r>
            <a:endParaRPr lang="it-IT" sz="17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1061</Words>
  <Application>Microsoft Office PowerPoint</Application>
  <PresentationFormat>Presentazione su schermo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 Inclusi nella quota  un paio di coffe break [pranzo a proprio carico - nei pressi  disponibile locale] Durante l’incontro potranno essere effettuate foto e video a scopo dimostrativo e pubblicitario: l’iscrizione all’incontro rappresenta un’implicita e automatica accettazione.  Contatto: holisurface@winmasw.com 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Acquisitions [see programme]</dc:title>
  <dc:creator>Giancarlo Dal Moro</dc:creator>
  <cp:lastModifiedBy>Giancarlo</cp:lastModifiedBy>
  <cp:revision>246</cp:revision>
  <dcterms:created xsi:type="dcterms:W3CDTF">2016-07-21T10:49:54Z</dcterms:created>
  <dcterms:modified xsi:type="dcterms:W3CDTF">2017-09-20T06:27:53Z</dcterms:modified>
</cp:coreProperties>
</file>